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aleway Bold" charset="1" panose="020B0803030101060003"/>
      <p:regular r:id="rId22"/>
    </p:embeddedFont>
    <p:embeddedFont>
      <p:font typeface="Quicksand Light" charset="1" panose="00000400000000000000"/>
      <p:regular r:id="rId23"/>
    </p:embeddedFont>
    <p:embeddedFont>
      <p:font typeface="Cabin Bold" charset="1" panose="00000800000000000000"/>
      <p:regular r:id="rId24"/>
    </p:embeddedFont>
    <p:embeddedFont>
      <p:font typeface="Canva Sans" charset="1" panose="020B0503030501040103"/>
      <p:regular r:id="rId25"/>
    </p:embeddedFont>
    <p:embeddedFont>
      <p:font typeface="Quicksand" charset="1" panose="00000500000000000000"/>
      <p:regular r:id="rId26"/>
    </p:embeddedFont>
    <p:embeddedFont>
      <p:font typeface="Raleway" charset="1" panose="020B0503030101060003"/>
      <p:regular r:id="rId27"/>
    </p:embeddedFont>
    <p:embeddedFont>
      <p:font typeface="Quicksand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2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7.gif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309573" y="3720381"/>
            <a:ext cx="12238495" cy="11075838"/>
          </a:xfrm>
          <a:custGeom>
            <a:avLst/>
            <a:gdLst/>
            <a:ahLst/>
            <a:cxnLst/>
            <a:rect r="r" b="b" t="t" l="l"/>
            <a:pathLst>
              <a:path h="11075838" w="12238495">
                <a:moveTo>
                  <a:pt x="12238495" y="0"/>
                </a:moveTo>
                <a:lnTo>
                  <a:pt x="0" y="0"/>
                </a:lnTo>
                <a:lnTo>
                  <a:pt x="0" y="11075838"/>
                </a:lnTo>
                <a:lnTo>
                  <a:pt x="12238495" y="11075838"/>
                </a:lnTo>
                <a:lnTo>
                  <a:pt x="12238495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3841" y="-5932461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18040" y="7611130"/>
            <a:ext cx="9093481" cy="8229600"/>
          </a:xfrm>
          <a:custGeom>
            <a:avLst/>
            <a:gdLst/>
            <a:ahLst/>
            <a:cxnLst/>
            <a:rect r="r" b="b" t="t" l="l"/>
            <a:pathLst>
              <a:path h="8229600" w="9093481">
                <a:moveTo>
                  <a:pt x="0" y="0"/>
                </a:moveTo>
                <a:lnTo>
                  <a:pt x="9093480" y="0"/>
                </a:lnTo>
                <a:lnTo>
                  <a:pt x="90934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81182" y="5143500"/>
            <a:ext cx="9152462" cy="7127480"/>
          </a:xfrm>
          <a:custGeom>
            <a:avLst/>
            <a:gdLst/>
            <a:ahLst/>
            <a:cxnLst/>
            <a:rect r="r" b="b" t="t" l="l"/>
            <a:pathLst>
              <a:path h="7127480" w="9152462">
                <a:moveTo>
                  <a:pt x="0" y="0"/>
                </a:moveTo>
                <a:lnTo>
                  <a:pt x="9152462" y="0"/>
                </a:lnTo>
                <a:lnTo>
                  <a:pt x="9152462" y="7127480"/>
                </a:lnTo>
                <a:lnTo>
                  <a:pt x="0" y="7127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0543" y="1310661"/>
            <a:ext cx="4697514" cy="1972956"/>
          </a:xfrm>
          <a:custGeom>
            <a:avLst/>
            <a:gdLst/>
            <a:ahLst/>
            <a:cxnLst/>
            <a:rect r="r" b="b" t="t" l="l"/>
            <a:pathLst>
              <a:path h="1972956" w="4697514">
                <a:moveTo>
                  <a:pt x="0" y="0"/>
                </a:moveTo>
                <a:lnTo>
                  <a:pt x="4697514" y="0"/>
                </a:lnTo>
                <a:lnTo>
                  <a:pt x="4697514" y="1972956"/>
                </a:lnTo>
                <a:lnTo>
                  <a:pt x="0" y="1972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37748" y="7424111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4" y="0"/>
                </a:lnTo>
                <a:lnTo>
                  <a:pt x="3643434" y="1530242"/>
                </a:lnTo>
                <a:lnTo>
                  <a:pt x="0" y="1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3681" y="1632866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1" y="0"/>
                </a:lnTo>
                <a:lnTo>
                  <a:pt x="1054081" y="1098001"/>
                </a:lnTo>
                <a:lnTo>
                  <a:pt x="0" y="10980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1982" y="2816592"/>
            <a:ext cx="10831988" cy="25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9060" spc="181">
                <a:solidFill>
                  <a:srgbClr val="50665B"/>
                </a:solidFill>
                <a:latin typeface="Raleway Bold"/>
              </a:rPr>
              <a:t>THÙNG RÁC THÔNG MINH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1982" y="5839404"/>
            <a:ext cx="2692772" cy="824176"/>
            <a:chOff x="0" y="0"/>
            <a:chExt cx="3590363" cy="109890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590363" cy="1098901"/>
              <a:chOff x="0" y="0"/>
              <a:chExt cx="780020" cy="23874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80020" cy="238741"/>
              </a:xfrm>
              <a:custGeom>
                <a:avLst/>
                <a:gdLst/>
                <a:ahLst/>
                <a:cxnLst/>
                <a:rect r="r" b="b" t="t" l="l"/>
                <a:pathLst>
                  <a:path h="238741" w="780020">
                    <a:moveTo>
                      <a:pt x="0" y="0"/>
                    </a:moveTo>
                    <a:lnTo>
                      <a:pt x="780020" y="0"/>
                    </a:lnTo>
                    <a:lnTo>
                      <a:pt x="780020" y="238741"/>
                    </a:lnTo>
                    <a:lnTo>
                      <a:pt x="0" y="23874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28E58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780020" cy="2768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0963" y="48032"/>
              <a:ext cx="2928437" cy="917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28"/>
                </a:lnSpc>
              </a:pPr>
              <a:r>
                <a:rPr lang="en-US" sz="4091" spc="122">
                  <a:solidFill>
                    <a:srgbClr val="728E58"/>
                  </a:solidFill>
                  <a:latin typeface="Quicksand Light"/>
                </a:rPr>
                <a:t>Nhóm 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4521360" y="8493179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0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0" y="1098000"/>
                </a:lnTo>
                <a:lnTo>
                  <a:pt x="10540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3624567">
            <a:off x="-953026" y="218817"/>
            <a:ext cx="2492086" cy="2428651"/>
          </a:xfrm>
          <a:custGeom>
            <a:avLst/>
            <a:gdLst/>
            <a:ahLst/>
            <a:cxnLst/>
            <a:rect r="r" b="b" t="t" l="l"/>
            <a:pathLst>
              <a:path h="2428651" w="2492086">
                <a:moveTo>
                  <a:pt x="2492086" y="0"/>
                </a:moveTo>
                <a:lnTo>
                  <a:pt x="0" y="0"/>
                </a:lnTo>
                <a:lnTo>
                  <a:pt x="0" y="2428651"/>
                </a:lnTo>
                <a:lnTo>
                  <a:pt x="2492086" y="2428651"/>
                </a:lnTo>
                <a:lnTo>
                  <a:pt x="249208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78226" y="9151177"/>
            <a:ext cx="3643434" cy="1530242"/>
          </a:xfrm>
          <a:custGeom>
            <a:avLst/>
            <a:gdLst/>
            <a:ahLst/>
            <a:cxnLst/>
            <a:rect r="r" b="b" t="t" l="l"/>
            <a:pathLst>
              <a:path h="1530242" w="3643434">
                <a:moveTo>
                  <a:pt x="0" y="0"/>
                </a:moveTo>
                <a:lnTo>
                  <a:pt x="3643433" y="0"/>
                </a:lnTo>
                <a:lnTo>
                  <a:pt x="3643433" y="1530242"/>
                </a:lnTo>
                <a:lnTo>
                  <a:pt x="0" y="1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009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7" y="0"/>
                </a:lnTo>
                <a:lnTo>
                  <a:pt x="10348197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6671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4496" y="4867936"/>
            <a:ext cx="2791386" cy="2913211"/>
          </a:xfrm>
          <a:custGeom>
            <a:avLst/>
            <a:gdLst/>
            <a:ahLst/>
            <a:cxnLst/>
            <a:rect r="r" b="b" t="t" l="l"/>
            <a:pathLst>
              <a:path h="2913211" w="2791386">
                <a:moveTo>
                  <a:pt x="0" y="0"/>
                </a:moveTo>
                <a:lnTo>
                  <a:pt x="2791385" y="0"/>
                </a:lnTo>
                <a:lnTo>
                  <a:pt x="2791385" y="2913211"/>
                </a:lnTo>
                <a:lnTo>
                  <a:pt x="0" y="291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0885" y="2538263"/>
            <a:ext cx="3106230" cy="2329672"/>
          </a:xfrm>
          <a:custGeom>
            <a:avLst/>
            <a:gdLst/>
            <a:ahLst/>
            <a:cxnLst/>
            <a:rect r="r" b="b" t="t" l="l"/>
            <a:pathLst>
              <a:path h="2329672" w="3106230">
                <a:moveTo>
                  <a:pt x="0" y="0"/>
                </a:moveTo>
                <a:lnTo>
                  <a:pt x="3106230" y="0"/>
                </a:lnTo>
                <a:lnTo>
                  <a:pt x="3106230" y="2329673"/>
                </a:lnTo>
                <a:lnTo>
                  <a:pt x="0" y="2329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95942" y="4961346"/>
            <a:ext cx="3511583" cy="2819801"/>
          </a:xfrm>
          <a:custGeom>
            <a:avLst/>
            <a:gdLst/>
            <a:ahLst/>
            <a:cxnLst/>
            <a:rect r="r" b="b" t="t" l="l"/>
            <a:pathLst>
              <a:path h="2819801" w="3511583">
                <a:moveTo>
                  <a:pt x="0" y="0"/>
                </a:moveTo>
                <a:lnTo>
                  <a:pt x="3511583" y="0"/>
                </a:lnTo>
                <a:lnTo>
                  <a:pt x="3511583" y="2819801"/>
                </a:lnTo>
                <a:lnTo>
                  <a:pt x="0" y="281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8363834">
            <a:off x="4356894" y="3714902"/>
            <a:ext cx="2992542" cy="845393"/>
          </a:xfrm>
          <a:custGeom>
            <a:avLst/>
            <a:gdLst/>
            <a:ahLst/>
            <a:cxnLst/>
            <a:rect r="r" b="b" t="t" l="l"/>
            <a:pathLst>
              <a:path h="845393" w="2992542">
                <a:moveTo>
                  <a:pt x="2992542" y="0"/>
                </a:moveTo>
                <a:lnTo>
                  <a:pt x="0" y="0"/>
                </a:lnTo>
                <a:lnTo>
                  <a:pt x="0" y="845393"/>
                </a:lnTo>
                <a:lnTo>
                  <a:pt x="2992542" y="845393"/>
                </a:lnTo>
                <a:lnTo>
                  <a:pt x="29925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8773531">
            <a:off x="10863834" y="3537629"/>
            <a:ext cx="2992542" cy="845393"/>
          </a:xfrm>
          <a:custGeom>
            <a:avLst/>
            <a:gdLst/>
            <a:ahLst/>
            <a:cxnLst/>
            <a:rect r="r" b="b" t="t" l="l"/>
            <a:pathLst>
              <a:path h="845393" w="2992542">
                <a:moveTo>
                  <a:pt x="2992542" y="0"/>
                </a:moveTo>
                <a:lnTo>
                  <a:pt x="0" y="0"/>
                </a:lnTo>
                <a:lnTo>
                  <a:pt x="0" y="845394"/>
                </a:lnTo>
                <a:lnTo>
                  <a:pt x="2992542" y="845394"/>
                </a:lnTo>
                <a:lnTo>
                  <a:pt x="29925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48543" y="6408017"/>
            <a:ext cx="3432825" cy="1373130"/>
          </a:xfrm>
          <a:custGeom>
            <a:avLst/>
            <a:gdLst/>
            <a:ahLst/>
            <a:cxnLst/>
            <a:rect r="r" b="b" t="t" l="l"/>
            <a:pathLst>
              <a:path h="1373130" w="3432825">
                <a:moveTo>
                  <a:pt x="0" y="0"/>
                </a:moveTo>
                <a:lnTo>
                  <a:pt x="3432825" y="0"/>
                </a:lnTo>
                <a:lnTo>
                  <a:pt x="3432825" y="1373130"/>
                </a:lnTo>
                <a:lnTo>
                  <a:pt x="0" y="13731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488666" y="4971963"/>
            <a:ext cx="1352578" cy="13525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9180" y="418843"/>
            <a:ext cx="1083203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299">
                <a:solidFill>
                  <a:srgbClr val="50665B"/>
                </a:solidFill>
                <a:latin typeface="Canva Sans"/>
              </a:rPr>
              <a:t>KẾT NỐI IOT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7149" y="8011705"/>
            <a:ext cx="440601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Camera máy tính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47208" y="8011705"/>
            <a:ext cx="220905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ESP8266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88666" y="7828772"/>
            <a:ext cx="174754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Slider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009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7" y="0"/>
                </a:lnTo>
                <a:lnTo>
                  <a:pt x="10348197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6671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4496" y="4867936"/>
            <a:ext cx="2791386" cy="2913211"/>
          </a:xfrm>
          <a:custGeom>
            <a:avLst/>
            <a:gdLst/>
            <a:ahLst/>
            <a:cxnLst/>
            <a:rect r="r" b="b" t="t" l="l"/>
            <a:pathLst>
              <a:path h="2913211" w="2791386">
                <a:moveTo>
                  <a:pt x="0" y="0"/>
                </a:moveTo>
                <a:lnTo>
                  <a:pt x="2791385" y="0"/>
                </a:lnTo>
                <a:lnTo>
                  <a:pt x="2791385" y="2913211"/>
                </a:lnTo>
                <a:lnTo>
                  <a:pt x="0" y="291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0885" y="2538263"/>
            <a:ext cx="3106230" cy="2329672"/>
          </a:xfrm>
          <a:custGeom>
            <a:avLst/>
            <a:gdLst/>
            <a:ahLst/>
            <a:cxnLst/>
            <a:rect r="r" b="b" t="t" l="l"/>
            <a:pathLst>
              <a:path h="2329672" w="3106230">
                <a:moveTo>
                  <a:pt x="0" y="0"/>
                </a:moveTo>
                <a:lnTo>
                  <a:pt x="3106230" y="0"/>
                </a:lnTo>
                <a:lnTo>
                  <a:pt x="3106230" y="2329673"/>
                </a:lnTo>
                <a:lnTo>
                  <a:pt x="0" y="2329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95942" y="4961346"/>
            <a:ext cx="3511583" cy="2819801"/>
          </a:xfrm>
          <a:custGeom>
            <a:avLst/>
            <a:gdLst/>
            <a:ahLst/>
            <a:cxnLst/>
            <a:rect r="r" b="b" t="t" l="l"/>
            <a:pathLst>
              <a:path h="2819801" w="3511583">
                <a:moveTo>
                  <a:pt x="0" y="0"/>
                </a:moveTo>
                <a:lnTo>
                  <a:pt x="3511583" y="0"/>
                </a:lnTo>
                <a:lnTo>
                  <a:pt x="3511583" y="2819801"/>
                </a:lnTo>
                <a:lnTo>
                  <a:pt x="0" y="281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8363834">
            <a:off x="4356894" y="3714902"/>
            <a:ext cx="2992542" cy="845393"/>
          </a:xfrm>
          <a:custGeom>
            <a:avLst/>
            <a:gdLst/>
            <a:ahLst/>
            <a:cxnLst/>
            <a:rect r="r" b="b" t="t" l="l"/>
            <a:pathLst>
              <a:path h="845393" w="2992542">
                <a:moveTo>
                  <a:pt x="2992542" y="0"/>
                </a:moveTo>
                <a:lnTo>
                  <a:pt x="0" y="0"/>
                </a:lnTo>
                <a:lnTo>
                  <a:pt x="0" y="845393"/>
                </a:lnTo>
                <a:lnTo>
                  <a:pt x="2992542" y="845393"/>
                </a:lnTo>
                <a:lnTo>
                  <a:pt x="29925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8773531">
            <a:off x="10863834" y="3537629"/>
            <a:ext cx="2992542" cy="845393"/>
          </a:xfrm>
          <a:custGeom>
            <a:avLst/>
            <a:gdLst/>
            <a:ahLst/>
            <a:cxnLst/>
            <a:rect r="r" b="b" t="t" l="l"/>
            <a:pathLst>
              <a:path h="845393" w="2992542">
                <a:moveTo>
                  <a:pt x="2992542" y="0"/>
                </a:moveTo>
                <a:lnTo>
                  <a:pt x="0" y="0"/>
                </a:lnTo>
                <a:lnTo>
                  <a:pt x="0" y="845394"/>
                </a:lnTo>
                <a:lnTo>
                  <a:pt x="2992542" y="845394"/>
                </a:lnTo>
                <a:lnTo>
                  <a:pt x="29925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9180" y="418843"/>
            <a:ext cx="1083203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299">
                <a:solidFill>
                  <a:srgbClr val="50665B"/>
                </a:solidFill>
                <a:latin typeface="Canva Sans"/>
              </a:rPr>
              <a:t>KẾT NỐI IOT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7149" y="8011705"/>
            <a:ext cx="440601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Camera máy tính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47208" y="8011705"/>
            <a:ext cx="220905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ESP8266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50157" y="2785731"/>
            <a:ext cx="200183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Request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488666" y="4971963"/>
            <a:ext cx="1352578" cy="13525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792434" y="6539087"/>
            <a:ext cx="2576955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Update InputFace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73040" y="2785731"/>
            <a:ext cx="184001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07">
                <a:solidFill>
                  <a:srgbClr val="50665B"/>
                </a:solidFill>
                <a:latin typeface="Quicksand Bold"/>
              </a:rPr>
              <a:t>Control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1255" y="4531290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5465" y="815437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81600">
            <a:off x="409696" y="469903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6792">
            <a:off x="16884061" y="4054262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874" y="6680402"/>
            <a:ext cx="7315200" cy="3192087"/>
          </a:xfrm>
          <a:custGeom>
            <a:avLst/>
            <a:gdLst/>
            <a:ahLst/>
            <a:cxnLst/>
            <a:rect r="r" b="b" t="t" l="l"/>
            <a:pathLst>
              <a:path h="3192087" w="7315200">
                <a:moveTo>
                  <a:pt x="0" y="0"/>
                </a:moveTo>
                <a:lnTo>
                  <a:pt x="7315200" y="0"/>
                </a:lnTo>
                <a:lnTo>
                  <a:pt x="7315200" y="3192087"/>
                </a:lnTo>
                <a:lnTo>
                  <a:pt x="0" y="3192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87559" y="2989604"/>
            <a:ext cx="5755870" cy="4114800"/>
          </a:xfrm>
          <a:custGeom>
            <a:avLst/>
            <a:gdLst/>
            <a:ahLst/>
            <a:cxnLst/>
            <a:rect r="r" b="b" t="t" l="l"/>
            <a:pathLst>
              <a:path h="4114800" w="5755870">
                <a:moveTo>
                  <a:pt x="0" y="0"/>
                </a:moveTo>
                <a:lnTo>
                  <a:pt x="5755870" y="0"/>
                </a:lnTo>
                <a:lnTo>
                  <a:pt x="5755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4817" y="2625948"/>
            <a:ext cx="5102257" cy="251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53"/>
              </a:lnSpc>
            </a:pPr>
            <a:r>
              <a:rPr lang="en-US" sz="18953" spc="568">
                <a:solidFill>
                  <a:srgbClr val="50665B"/>
                </a:solidFill>
                <a:latin typeface="Raleway"/>
              </a:rPr>
              <a:t>IOT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1413"/>
            <a:ext cx="6679805" cy="5363883"/>
          </a:xfrm>
          <a:custGeom>
            <a:avLst/>
            <a:gdLst/>
            <a:ahLst/>
            <a:cxnLst/>
            <a:rect r="r" b="b" t="t" l="l"/>
            <a:pathLst>
              <a:path h="5363883" w="6679805">
                <a:moveTo>
                  <a:pt x="0" y="0"/>
                </a:moveTo>
                <a:lnTo>
                  <a:pt x="6679805" y="0"/>
                </a:lnTo>
                <a:lnTo>
                  <a:pt x="6679805" y="5363883"/>
                </a:lnTo>
                <a:lnTo>
                  <a:pt x="0" y="536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6757" y="6217070"/>
            <a:ext cx="3901748" cy="3901748"/>
          </a:xfrm>
          <a:custGeom>
            <a:avLst/>
            <a:gdLst/>
            <a:ahLst/>
            <a:cxnLst/>
            <a:rect r="r" b="b" t="t" l="l"/>
            <a:pathLst>
              <a:path h="3901748" w="3901748">
                <a:moveTo>
                  <a:pt x="0" y="0"/>
                </a:moveTo>
                <a:lnTo>
                  <a:pt x="3901748" y="0"/>
                </a:lnTo>
                <a:lnTo>
                  <a:pt x="3901748" y="3901748"/>
                </a:lnTo>
                <a:lnTo>
                  <a:pt x="0" y="3901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24933" y="0"/>
            <a:ext cx="5013820" cy="5013820"/>
          </a:xfrm>
          <a:custGeom>
            <a:avLst/>
            <a:gdLst/>
            <a:ahLst/>
            <a:cxnLst/>
            <a:rect r="r" b="b" t="t" l="l"/>
            <a:pathLst>
              <a:path h="5013820" w="5013820">
                <a:moveTo>
                  <a:pt x="0" y="0"/>
                </a:moveTo>
                <a:lnTo>
                  <a:pt x="5013819" y="0"/>
                </a:lnTo>
                <a:lnTo>
                  <a:pt x="5013819" y="5013820"/>
                </a:lnTo>
                <a:lnTo>
                  <a:pt x="0" y="501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1380" y="5143500"/>
            <a:ext cx="6407920" cy="5286534"/>
          </a:xfrm>
          <a:custGeom>
            <a:avLst/>
            <a:gdLst/>
            <a:ahLst/>
            <a:cxnLst/>
            <a:rect r="r" b="b" t="t" l="l"/>
            <a:pathLst>
              <a:path h="5286534" w="6407920">
                <a:moveTo>
                  <a:pt x="0" y="0"/>
                </a:moveTo>
                <a:lnTo>
                  <a:pt x="6407920" y="0"/>
                </a:lnTo>
                <a:lnTo>
                  <a:pt x="6407920" y="5286534"/>
                </a:lnTo>
                <a:lnTo>
                  <a:pt x="0" y="5286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9046" y="0"/>
            <a:ext cx="14389908" cy="10287000"/>
          </a:xfrm>
          <a:custGeom>
            <a:avLst/>
            <a:gdLst/>
            <a:ahLst/>
            <a:cxnLst/>
            <a:rect r="r" b="b" t="t" l="l"/>
            <a:pathLst>
              <a:path h="10287000" w="14389908">
                <a:moveTo>
                  <a:pt x="0" y="0"/>
                </a:moveTo>
                <a:lnTo>
                  <a:pt x="14389908" y="0"/>
                </a:lnTo>
                <a:lnTo>
                  <a:pt x="143899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4304" y="619565"/>
            <a:ext cx="5089427" cy="9047870"/>
          </a:xfrm>
          <a:custGeom>
            <a:avLst/>
            <a:gdLst/>
            <a:ahLst/>
            <a:cxnLst/>
            <a:rect r="r" b="b" t="t" l="l"/>
            <a:pathLst>
              <a:path h="9047870" w="5089427">
                <a:moveTo>
                  <a:pt x="0" y="0"/>
                </a:moveTo>
                <a:lnTo>
                  <a:pt x="5089427" y="0"/>
                </a:lnTo>
                <a:lnTo>
                  <a:pt x="5089427" y="9047870"/>
                </a:lnTo>
                <a:lnTo>
                  <a:pt x="0" y="904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3520" y="619565"/>
            <a:ext cx="5089427" cy="9047870"/>
          </a:xfrm>
          <a:custGeom>
            <a:avLst/>
            <a:gdLst/>
            <a:ahLst/>
            <a:cxnLst/>
            <a:rect r="r" b="b" t="t" l="l"/>
            <a:pathLst>
              <a:path h="9047870" w="5089427">
                <a:moveTo>
                  <a:pt x="0" y="0"/>
                </a:moveTo>
                <a:lnTo>
                  <a:pt x="5089427" y="0"/>
                </a:lnTo>
                <a:lnTo>
                  <a:pt x="5089427" y="9047870"/>
                </a:lnTo>
                <a:lnTo>
                  <a:pt x="0" y="904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2229" y="7201182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08984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1673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2047017" y="0"/>
                </a:moveTo>
                <a:lnTo>
                  <a:pt x="0" y="0"/>
                </a:lnTo>
                <a:lnTo>
                  <a:pt x="0" y="4209802"/>
                </a:lnTo>
                <a:lnTo>
                  <a:pt x="2047017" y="4209802"/>
                </a:lnTo>
                <a:lnTo>
                  <a:pt x="2047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8670" y="868270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7"/>
                </a:lnTo>
                <a:lnTo>
                  <a:pt x="0" y="187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0316" y="4759673"/>
            <a:ext cx="12075368" cy="5796177"/>
          </a:xfrm>
          <a:custGeom>
            <a:avLst/>
            <a:gdLst/>
            <a:ahLst/>
            <a:cxnLst/>
            <a:rect r="r" b="b" t="t" l="l"/>
            <a:pathLst>
              <a:path h="5796177" w="12075368">
                <a:moveTo>
                  <a:pt x="0" y="0"/>
                </a:moveTo>
                <a:lnTo>
                  <a:pt x="12075368" y="0"/>
                </a:lnTo>
                <a:lnTo>
                  <a:pt x="12075368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7787" y="5580924"/>
            <a:ext cx="2047017" cy="4209803"/>
          </a:xfrm>
          <a:custGeom>
            <a:avLst/>
            <a:gdLst/>
            <a:ahLst/>
            <a:cxnLst/>
            <a:rect r="r" b="b" t="t" l="l"/>
            <a:pathLst>
              <a:path h="4209803" w="2047017">
                <a:moveTo>
                  <a:pt x="0" y="0"/>
                </a:moveTo>
                <a:lnTo>
                  <a:pt x="2047017" y="0"/>
                </a:lnTo>
                <a:lnTo>
                  <a:pt x="2047017" y="4209802"/>
                </a:lnTo>
                <a:lnTo>
                  <a:pt x="0" y="420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447395" y="885415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4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4" y="1873147"/>
                </a:lnTo>
                <a:lnTo>
                  <a:pt x="99060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5373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3" y="0"/>
                </a:lnTo>
                <a:lnTo>
                  <a:pt x="4706633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944662" y="270060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3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3" y="1976786"/>
                </a:lnTo>
                <a:lnTo>
                  <a:pt x="47066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972334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1708289" y="0"/>
                </a:moveTo>
                <a:lnTo>
                  <a:pt x="0" y="0"/>
                </a:lnTo>
                <a:lnTo>
                  <a:pt x="0" y="456579"/>
                </a:lnTo>
                <a:lnTo>
                  <a:pt x="1708289" y="456579"/>
                </a:lnTo>
                <a:lnTo>
                  <a:pt x="170828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82286" y="6972893"/>
            <a:ext cx="1708289" cy="456579"/>
          </a:xfrm>
          <a:custGeom>
            <a:avLst/>
            <a:gdLst/>
            <a:ahLst/>
            <a:cxnLst/>
            <a:rect r="r" b="b" t="t" l="l"/>
            <a:pathLst>
              <a:path h="456579" w="1708289">
                <a:moveTo>
                  <a:pt x="0" y="0"/>
                </a:moveTo>
                <a:lnTo>
                  <a:pt x="1708289" y="0"/>
                </a:lnTo>
                <a:lnTo>
                  <a:pt x="1708289" y="456579"/>
                </a:lnTo>
                <a:lnTo>
                  <a:pt x="0" y="456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81600">
            <a:off x="15789965" y="2897518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302891">
            <a:off x="1727975" y="2794146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1206494"/>
                </a:moveTo>
                <a:lnTo>
                  <a:pt x="1238007" y="1206494"/>
                </a:lnTo>
                <a:lnTo>
                  <a:pt x="1238007" y="0"/>
                </a:lnTo>
                <a:lnTo>
                  <a:pt x="0" y="0"/>
                </a:lnTo>
                <a:lnTo>
                  <a:pt x="0" y="120649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4850" y="2917947"/>
            <a:ext cx="14698299" cy="241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spc="560">
                <a:solidFill>
                  <a:srgbClr val="50665B"/>
                </a:solidFill>
                <a:latin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1567" y="-106819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1567" y="6617612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1"/>
                </a:lnTo>
                <a:lnTo>
                  <a:pt x="0" y="220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2983" y="2791408"/>
            <a:ext cx="7828294" cy="7495592"/>
          </a:xfrm>
          <a:custGeom>
            <a:avLst/>
            <a:gdLst/>
            <a:ahLst/>
            <a:cxnLst/>
            <a:rect r="r" b="b" t="t" l="l"/>
            <a:pathLst>
              <a:path h="7495592" w="7828294">
                <a:moveTo>
                  <a:pt x="0" y="0"/>
                </a:moveTo>
                <a:lnTo>
                  <a:pt x="7828294" y="0"/>
                </a:lnTo>
                <a:lnTo>
                  <a:pt x="7828294" y="7495592"/>
                </a:lnTo>
                <a:lnTo>
                  <a:pt x="0" y="7495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2787" y="925830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08783" y="867839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81600">
            <a:off x="13185306" y="1735685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8" y="0"/>
                </a:lnTo>
                <a:lnTo>
                  <a:pt x="1238008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52272" y="3107076"/>
          <a:ext cx="8011289" cy="2957219"/>
        </p:xfrm>
        <a:graphic>
          <a:graphicData uri="http://schemas.openxmlformats.org/drawingml/2006/table">
            <a:tbl>
              <a:tblPr/>
              <a:tblGrid>
                <a:gridCol w="5271358"/>
                <a:gridCol w="2739931"/>
              </a:tblGrid>
              <a:tr h="727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Tên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Mã số sinh viên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743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Mai Anh Khoa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21110836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Nguyễn Thành Lợi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21110234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Huỳnh Minh Đức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17"/>
                        </a:lnSpc>
                        <a:defRPr/>
                      </a:pPr>
                      <a:r>
                        <a:rPr lang="en-US" sz="3512">
                          <a:solidFill>
                            <a:srgbClr val="000000"/>
                          </a:solidFill>
                          <a:latin typeface="Cabin Bold"/>
                        </a:rPr>
                        <a:t>21110168</a:t>
                      </a:r>
                      <a:endParaRPr lang="en-US" sz="1100"/>
                    </a:p>
                  </a:txBody>
                  <a:tcPr marL="107070" marR="107070" marT="107070" marB="107070" anchor="ctr">
                    <a:lnL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125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0" y="2023264"/>
            <a:ext cx="11402983" cy="78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</a:pPr>
            <a:r>
              <a:rPr lang="en-US" sz="5198">
                <a:solidFill>
                  <a:srgbClr val="203162"/>
                </a:solidFill>
                <a:latin typeface="Cabin Bold"/>
              </a:rPr>
              <a:t>Thành viên tham gia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7204" y="4286355"/>
            <a:ext cx="4393592" cy="4396348"/>
            <a:chOff x="0" y="0"/>
            <a:chExt cx="1157160" cy="1157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174099" y="-6888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7566" y="4286355"/>
            <a:ext cx="4393592" cy="4396348"/>
            <a:chOff x="0" y="0"/>
            <a:chExt cx="1157160" cy="1157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13901" y="-6339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597971" y="4286355"/>
            <a:ext cx="4393592" cy="4396348"/>
            <a:chOff x="0" y="0"/>
            <a:chExt cx="1157160" cy="11578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368897" y="4776622"/>
            <a:ext cx="1592820" cy="2595226"/>
          </a:xfrm>
          <a:custGeom>
            <a:avLst/>
            <a:gdLst/>
            <a:ahLst/>
            <a:cxnLst/>
            <a:rect r="r" b="b" t="t" l="l"/>
            <a:pathLst>
              <a:path h="2595226" w="1592820">
                <a:moveTo>
                  <a:pt x="0" y="0"/>
                </a:moveTo>
                <a:lnTo>
                  <a:pt x="1592820" y="0"/>
                </a:lnTo>
                <a:lnTo>
                  <a:pt x="1592820" y="2595225"/>
                </a:lnTo>
                <a:lnTo>
                  <a:pt x="0" y="259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58" t="0" r="-1435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991452" y="14206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3" y="0"/>
                </a:lnTo>
                <a:lnTo>
                  <a:pt x="4706633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36212" y="14206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3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3" y="1976786"/>
                </a:lnTo>
                <a:lnTo>
                  <a:pt x="47066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8841734" y="885415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5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5" y="1873147"/>
                </a:lnTo>
                <a:lnTo>
                  <a:pt x="9906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458670" y="868270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7"/>
                </a:lnTo>
                <a:lnTo>
                  <a:pt x="0" y="187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272865" y="6484529"/>
            <a:ext cx="3570432" cy="5137312"/>
          </a:xfrm>
          <a:custGeom>
            <a:avLst/>
            <a:gdLst/>
            <a:ahLst/>
            <a:cxnLst/>
            <a:rect r="r" b="b" t="t" l="l"/>
            <a:pathLst>
              <a:path h="5137312" w="3570432">
                <a:moveTo>
                  <a:pt x="0" y="0"/>
                </a:moveTo>
                <a:lnTo>
                  <a:pt x="3570431" y="0"/>
                </a:lnTo>
                <a:lnTo>
                  <a:pt x="3570431" y="5137312"/>
                </a:lnTo>
                <a:lnTo>
                  <a:pt x="0" y="5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115931" y="6509569"/>
            <a:ext cx="3570432" cy="5137312"/>
          </a:xfrm>
          <a:custGeom>
            <a:avLst/>
            <a:gdLst/>
            <a:ahLst/>
            <a:cxnLst/>
            <a:rect r="r" b="b" t="t" l="l"/>
            <a:pathLst>
              <a:path h="5137312" w="3570432">
                <a:moveTo>
                  <a:pt x="0" y="0"/>
                </a:moveTo>
                <a:lnTo>
                  <a:pt x="3570432" y="0"/>
                </a:lnTo>
                <a:lnTo>
                  <a:pt x="3570432" y="5137312"/>
                </a:lnTo>
                <a:lnTo>
                  <a:pt x="0" y="5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96039" y="2257568"/>
            <a:ext cx="1235931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Canva Sans"/>
              </a:rPr>
              <a:t>NỘI DUNG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3440282" y="2476225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1054080" y="0"/>
                </a:moveTo>
                <a:lnTo>
                  <a:pt x="0" y="0"/>
                </a:lnTo>
                <a:lnTo>
                  <a:pt x="0" y="1098000"/>
                </a:lnTo>
                <a:lnTo>
                  <a:pt x="1054080" y="1098000"/>
                </a:lnTo>
                <a:lnTo>
                  <a:pt x="105408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52932" y="2476225"/>
            <a:ext cx="1054080" cy="1098000"/>
          </a:xfrm>
          <a:custGeom>
            <a:avLst/>
            <a:gdLst/>
            <a:ahLst/>
            <a:cxnLst/>
            <a:rect r="r" b="b" t="t" l="l"/>
            <a:pathLst>
              <a:path h="1098000" w="1054080">
                <a:moveTo>
                  <a:pt x="0" y="0"/>
                </a:moveTo>
                <a:lnTo>
                  <a:pt x="1054081" y="0"/>
                </a:lnTo>
                <a:lnTo>
                  <a:pt x="1054081" y="1098000"/>
                </a:lnTo>
                <a:lnTo>
                  <a:pt x="0" y="1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132444" y="5004538"/>
            <a:ext cx="2723836" cy="2710217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2424889" y="5462999"/>
            <a:ext cx="2739756" cy="1793295"/>
          </a:xfrm>
          <a:custGeom>
            <a:avLst/>
            <a:gdLst/>
            <a:ahLst/>
            <a:cxnLst/>
            <a:rect r="r" b="b" t="t" l="l"/>
            <a:pathLst>
              <a:path h="1793295" w="2739756">
                <a:moveTo>
                  <a:pt x="0" y="0"/>
                </a:moveTo>
                <a:lnTo>
                  <a:pt x="2739756" y="0"/>
                </a:lnTo>
                <a:lnTo>
                  <a:pt x="2739756" y="1793295"/>
                </a:lnTo>
                <a:lnTo>
                  <a:pt x="0" y="1793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097152" y="7971930"/>
            <a:ext cx="4093695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AI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15181" y="7971930"/>
            <a:ext cx="3558362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Ý tưởng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36454" y="7859323"/>
            <a:ext cx="331662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IOT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5945" y="-242502"/>
            <a:ext cx="8084111" cy="10871053"/>
          </a:xfrm>
          <a:custGeom>
            <a:avLst/>
            <a:gdLst/>
            <a:ahLst/>
            <a:cxnLst/>
            <a:rect r="r" b="b" t="t" l="l"/>
            <a:pathLst>
              <a:path h="10871053" w="8084111">
                <a:moveTo>
                  <a:pt x="0" y="0"/>
                </a:moveTo>
                <a:lnTo>
                  <a:pt x="8084110" y="0"/>
                </a:lnTo>
                <a:lnTo>
                  <a:pt x="8084110" y="10871053"/>
                </a:lnTo>
                <a:lnTo>
                  <a:pt x="0" y="10871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7558" y="2398951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5"/>
                </a:lnTo>
                <a:lnTo>
                  <a:pt x="0" y="609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20834" y="2398951"/>
            <a:ext cx="7643241" cy="8229600"/>
          </a:xfrm>
          <a:custGeom>
            <a:avLst/>
            <a:gdLst/>
            <a:ahLst/>
            <a:cxnLst/>
            <a:rect r="r" b="b" t="t" l="l"/>
            <a:pathLst>
              <a:path h="8229600" w="7643241">
                <a:moveTo>
                  <a:pt x="0" y="0"/>
                </a:moveTo>
                <a:lnTo>
                  <a:pt x="7643241" y="0"/>
                </a:lnTo>
                <a:lnTo>
                  <a:pt x="7643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1627" y="88011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6750" y="3978586"/>
            <a:ext cx="8944084" cy="234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spc="134">
                <a:solidFill>
                  <a:srgbClr val="50665B"/>
                </a:solidFill>
                <a:latin typeface="Quicksand Light"/>
              </a:rPr>
              <a:t>Xây dựng hệ thống thùng rác thông minh nhận diện người bỏ rác và tính số lần bỏ rác của họ.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1510" y="1982263"/>
            <a:ext cx="804588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Raleway"/>
              </a:rPr>
              <a:t>Ý TƯỞNG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381600">
            <a:off x="9586065" y="1312341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5945" y="-242502"/>
            <a:ext cx="8084111" cy="10871053"/>
          </a:xfrm>
          <a:custGeom>
            <a:avLst/>
            <a:gdLst/>
            <a:ahLst/>
            <a:cxnLst/>
            <a:rect r="r" b="b" t="t" l="l"/>
            <a:pathLst>
              <a:path h="10871053" w="8084111">
                <a:moveTo>
                  <a:pt x="0" y="0"/>
                </a:moveTo>
                <a:lnTo>
                  <a:pt x="8084110" y="0"/>
                </a:lnTo>
                <a:lnTo>
                  <a:pt x="8084110" y="10871053"/>
                </a:lnTo>
                <a:lnTo>
                  <a:pt x="0" y="10871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7558" y="2398951"/>
            <a:ext cx="2961742" cy="6090986"/>
          </a:xfrm>
          <a:custGeom>
            <a:avLst/>
            <a:gdLst/>
            <a:ahLst/>
            <a:cxnLst/>
            <a:rect r="r" b="b" t="t" l="l"/>
            <a:pathLst>
              <a:path h="6090986" w="2961742">
                <a:moveTo>
                  <a:pt x="0" y="0"/>
                </a:moveTo>
                <a:lnTo>
                  <a:pt x="2961742" y="0"/>
                </a:lnTo>
                <a:lnTo>
                  <a:pt x="2961742" y="6090985"/>
                </a:lnTo>
                <a:lnTo>
                  <a:pt x="0" y="609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20834" y="2398951"/>
            <a:ext cx="7643241" cy="8229600"/>
          </a:xfrm>
          <a:custGeom>
            <a:avLst/>
            <a:gdLst/>
            <a:ahLst/>
            <a:cxnLst/>
            <a:rect r="r" b="b" t="t" l="l"/>
            <a:pathLst>
              <a:path h="8229600" w="7643241">
                <a:moveTo>
                  <a:pt x="0" y="0"/>
                </a:moveTo>
                <a:lnTo>
                  <a:pt x="7643241" y="0"/>
                </a:lnTo>
                <a:lnTo>
                  <a:pt x="7643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1627" y="8801100"/>
            <a:ext cx="5320655" cy="2457175"/>
          </a:xfrm>
          <a:custGeom>
            <a:avLst/>
            <a:gdLst/>
            <a:ahLst/>
            <a:cxnLst/>
            <a:rect r="r" b="b" t="t" l="l"/>
            <a:pathLst>
              <a:path h="2457175" w="5320655">
                <a:moveTo>
                  <a:pt x="5320654" y="0"/>
                </a:moveTo>
                <a:lnTo>
                  <a:pt x="0" y="0"/>
                </a:lnTo>
                <a:lnTo>
                  <a:pt x="0" y="2457175"/>
                </a:lnTo>
                <a:lnTo>
                  <a:pt x="5320654" y="2457175"/>
                </a:lnTo>
                <a:lnTo>
                  <a:pt x="53206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6750" y="3978586"/>
            <a:ext cx="8944084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spc="134">
                <a:solidFill>
                  <a:srgbClr val="50665B"/>
                </a:solidFill>
                <a:latin typeface="Quicksand"/>
              </a:rPr>
              <a:t>- Sử dụng hệ thống và mạch điều khiển wifi ESP8266.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173982" y="-4974586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1510" y="1991788"/>
            <a:ext cx="804588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240">
                <a:solidFill>
                  <a:srgbClr val="50665B"/>
                </a:solidFill>
                <a:latin typeface="Canva Sans"/>
              </a:rPr>
              <a:t>Ý TƯỞNG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381600">
            <a:off x="9586065" y="1312341"/>
            <a:ext cx="1238007" cy="1206494"/>
          </a:xfrm>
          <a:custGeom>
            <a:avLst/>
            <a:gdLst/>
            <a:ahLst/>
            <a:cxnLst/>
            <a:rect r="r" b="b" t="t" l="l"/>
            <a:pathLst>
              <a:path h="1206494" w="1238007">
                <a:moveTo>
                  <a:pt x="0" y="0"/>
                </a:moveTo>
                <a:lnTo>
                  <a:pt x="1238007" y="0"/>
                </a:lnTo>
                <a:lnTo>
                  <a:pt x="1238007" y="1206494"/>
                </a:lnTo>
                <a:lnTo>
                  <a:pt x="0" y="12064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6750" y="5694600"/>
            <a:ext cx="8944084" cy="234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spc="134">
                <a:solidFill>
                  <a:srgbClr val="50665B"/>
                </a:solidFill>
                <a:latin typeface="Quicksand"/>
              </a:rPr>
              <a:t>- Ứng dụng Học máy và Xử lý ảnh vào việc nhận dạng người bỏ rác.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74099" y="-399276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4533" y="3105002"/>
            <a:ext cx="5618933" cy="347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38"/>
              </a:lnSpc>
            </a:pPr>
            <a:r>
              <a:rPr lang="en-US" sz="24307" spc="729">
                <a:solidFill>
                  <a:srgbClr val="50665B"/>
                </a:solidFill>
                <a:latin typeface="Raleway"/>
              </a:rPr>
              <a:t>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64170" y="-399276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3420" y="1862743"/>
            <a:ext cx="3912922" cy="7395557"/>
          </a:xfrm>
          <a:custGeom>
            <a:avLst/>
            <a:gdLst/>
            <a:ahLst/>
            <a:cxnLst/>
            <a:rect r="r" b="b" t="t" l="l"/>
            <a:pathLst>
              <a:path h="7395557" w="3912922">
                <a:moveTo>
                  <a:pt x="0" y="0"/>
                </a:moveTo>
                <a:lnTo>
                  <a:pt x="3912922" y="0"/>
                </a:lnTo>
                <a:lnTo>
                  <a:pt x="3912922" y="7395557"/>
                </a:lnTo>
                <a:lnTo>
                  <a:pt x="0" y="7395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510865" y="1674573"/>
            <a:ext cx="3912922" cy="7395557"/>
          </a:xfrm>
          <a:custGeom>
            <a:avLst/>
            <a:gdLst/>
            <a:ahLst/>
            <a:cxnLst/>
            <a:rect r="r" b="b" t="t" l="l"/>
            <a:pathLst>
              <a:path h="7395557" w="3912922">
                <a:moveTo>
                  <a:pt x="3912922" y="0"/>
                </a:moveTo>
                <a:lnTo>
                  <a:pt x="0" y="0"/>
                </a:lnTo>
                <a:lnTo>
                  <a:pt x="0" y="7395557"/>
                </a:lnTo>
                <a:lnTo>
                  <a:pt x="3912922" y="7395557"/>
                </a:lnTo>
                <a:lnTo>
                  <a:pt x="39129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264276"/>
            <a:ext cx="19181006" cy="4045449"/>
          </a:xfrm>
          <a:custGeom>
            <a:avLst/>
            <a:gdLst/>
            <a:ahLst/>
            <a:cxnLst/>
            <a:rect r="r" b="b" t="t" l="l"/>
            <a:pathLst>
              <a:path h="4045449" w="19181006">
                <a:moveTo>
                  <a:pt x="0" y="0"/>
                </a:moveTo>
                <a:lnTo>
                  <a:pt x="19181006" y="0"/>
                </a:lnTo>
                <a:lnTo>
                  <a:pt x="19181006" y="4045448"/>
                </a:lnTo>
                <a:lnTo>
                  <a:pt x="0" y="40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81641" y="4734816"/>
            <a:ext cx="5351484" cy="6031386"/>
          </a:xfrm>
          <a:custGeom>
            <a:avLst/>
            <a:gdLst/>
            <a:ahLst/>
            <a:cxnLst/>
            <a:rect r="r" b="b" t="t" l="l"/>
            <a:pathLst>
              <a:path h="6031386" w="5351484">
                <a:moveTo>
                  <a:pt x="0" y="0"/>
                </a:moveTo>
                <a:lnTo>
                  <a:pt x="5351484" y="0"/>
                </a:lnTo>
                <a:lnTo>
                  <a:pt x="5351484" y="6031386"/>
                </a:lnTo>
                <a:lnTo>
                  <a:pt x="0" y="603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446692" y="5560522"/>
            <a:ext cx="5500017" cy="5931391"/>
          </a:xfrm>
          <a:custGeom>
            <a:avLst/>
            <a:gdLst/>
            <a:ahLst/>
            <a:cxnLst/>
            <a:rect r="r" b="b" t="t" l="l"/>
            <a:pathLst>
              <a:path h="5931391" w="5500017">
                <a:moveTo>
                  <a:pt x="5500018" y="0"/>
                </a:moveTo>
                <a:lnTo>
                  <a:pt x="0" y="0"/>
                </a:lnTo>
                <a:lnTo>
                  <a:pt x="0" y="5931391"/>
                </a:lnTo>
                <a:lnTo>
                  <a:pt x="5500018" y="5931391"/>
                </a:lnTo>
                <a:lnTo>
                  <a:pt x="550001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983198" y="801950"/>
            <a:ext cx="837719" cy="872624"/>
          </a:xfrm>
          <a:custGeom>
            <a:avLst/>
            <a:gdLst/>
            <a:ahLst/>
            <a:cxnLst/>
            <a:rect r="r" b="b" t="t" l="l"/>
            <a:pathLst>
              <a:path h="872624" w="837719">
                <a:moveTo>
                  <a:pt x="837718" y="0"/>
                </a:moveTo>
                <a:lnTo>
                  <a:pt x="0" y="0"/>
                </a:lnTo>
                <a:lnTo>
                  <a:pt x="0" y="872623"/>
                </a:lnTo>
                <a:lnTo>
                  <a:pt x="837718" y="872623"/>
                </a:lnTo>
                <a:lnTo>
                  <a:pt x="83771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58983" y="801950"/>
            <a:ext cx="837719" cy="872624"/>
          </a:xfrm>
          <a:custGeom>
            <a:avLst/>
            <a:gdLst/>
            <a:ahLst/>
            <a:cxnLst/>
            <a:rect r="r" b="b" t="t" l="l"/>
            <a:pathLst>
              <a:path h="872624" w="837719">
                <a:moveTo>
                  <a:pt x="0" y="0"/>
                </a:moveTo>
                <a:lnTo>
                  <a:pt x="837718" y="0"/>
                </a:lnTo>
                <a:lnTo>
                  <a:pt x="837718" y="872623"/>
                </a:lnTo>
                <a:lnTo>
                  <a:pt x="0" y="8726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8438" y="3025225"/>
            <a:ext cx="4393592" cy="4396348"/>
            <a:chOff x="0" y="0"/>
            <a:chExt cx="1157160" cy="1157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174099" y="-6888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3901" y="-6339894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39204" y="3025225"/>
            <a:ext cx="4393592" cy="4396348"/>
            <a:chOff x="0" y="0"/>
            <a:chExt cx="1157160" cy="11578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991452" y="14206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0" y="0"/>
                </a:moveTo>
                <a:lnTo>
                  <a:pt x="4706633" y="0"/>
                </a:lnTo>
                <a:lnTo>
                  <a:pt x="4706633" y="1976786"/>
                </a:lnTo>
                <a:lnTo>
                  <a:pt x="0" y="1976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236212" y="1420607"/>
            <a:ext cx="4706633" cy="1976786"/>
          </a:xfrm>
          <a:custGeom>
            <a:avLst/>
            <a:gdLst/>
            <a:ahLst/>
            <a:cxnLst/>
            <a:rect r="r" b="b" t="t" l="l"/>
            <a:pathLst>
              <a:path h="1976786" w="4706633">
                <a:moveTo>
                  <a:pt x="4706633" y="0"/>
                </a:moveTo>
                <a:lnTo>
                  <a:pt x="0" y="0"/>
                </a:lnTo>
                <a:lnTo>
                  <a:pt x="0" y="1976786"/>
                </a:lnTo>
                <a:lnTo>
                  <a:pt x="4706633" y="1976786"/>
                </a:lnTo>
                <a:lnTo>
                  <a:pt x="47066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841734" y="885415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9906065" y="0"/>
                </a:moveTo>
                <a:lnTo>
                  <a:pt x="0" y="0"/>
                </a:lnTo>
                <a:lnTo>
                  <a:pt x="0" y="1873147"/>
                </a:lnTo>
                <a:lnTo>
                  <a:pt x="9906065" y="1873147"/>
                </a:lnTo>
                <a:lnTo>
                  <a:pt x="990606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58670" y="8682703"/>
            <a:ext cx="9906065" cy="1873147"/>
          </a:xfrm>
          <a:custGeom>
            <a:avLst/>
            <a:gdLst/>
            <a:ahLst/>
            <a:cxnLst/>
            <a:rect r="r" b="b" t="t" l="l"/>
            <a:pathLst>
              <a:path h="1873147" w="9906065">
                <a:moveTo>
                  <a:pt x="0" y="0"/>
                </a:moveTo>
                <a:lnTo>
                  <a:pt x="9906065" y="0"/>
                </a:lnTo>
                <a:lnTo>
                  <a:pt x="9906065" y="1873147"/>
                </a:lnTo>
                <a:lnTo>
                  <a:pt x="0" y="1873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72865" y="6484529"/>
            <a:ext cx="3570432" cy="5137312"/>
          </a:xfrm>
          <a:custGeom>
            <a:avLst/>
            <a:gdLst/>
            <a:ahLst/>
            <a:cxnLst/>
            <a:rect r="r" b="b" t="t" l="l"/>
            <a:pathLst>
              <a:path h="5137312" w="3570432">
                <a:moveTo>
                  <a:pt x="0" y="0"/>
                </a:moveTo>
                <a:lnTo>
                  <a:pt x="3570431" y="0"/>
                </a:lnTo>
                <a:lnTo>
                  <a:pt x="3570431" y="5137312"/>
                </a:lnTo>
                <a:lnTo>
                  <a:pt x="0" y="5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15931" y="6509569"/>
            <a:ext cx="3570432" cy="5137312"/>
          </a:xfrm>
          <a:custGeom>
            <a:avLst/>
            <a:gdLst/>
            <a:ahLst/>
            <a:cxnLst/>
            <a:rect r="r" b="b" t="t" l="l"/>
            <a:pathLst>
              <a:path h="5137312" w="3570432">
                <a:moveTo>
                  <a:pt x="0" y="0"/>
                </a:moveTo>
                <a:lnTo>
                  <a:pt x="3570432" y="0"/>
                </a:lnTo>
                <a:lnTo>
                  <a:pt x="3570432" y="5137312"/>
                </a:lnTo>
                <a:lnTo>
                  <a:pt x="0" y="5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722339" y="3025225"/>
            <a:ext cx="4393592" cy="4396348"/>
            <a:chOff x="0" y="0"/>
            <a:chExt cx="1157160" cy="11578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7160" cy="1157886"/>
            </a:xfrm>
            <a:custGeom>
              <a:avLst/>
              <a:gdLst/>
              <a:ahLst/>
              <a:cxnLst/>
              <a:rect r="r" b="b" t="t" l="l"/>
              <a:pathLst>
                <a:path h="1157886" w="1157160">
                  <a:moveTo>
                    <a:pt x="0" y="0"/>
                  </a:moveTo>
                  <a:lnTo>
                    <a:pt x="1157160" y="0"/>
                  </a:lnTo>
                  <a:lnTo>
                    <a:pt x="1157160" y="1157886"/>
                  </a:lnTo>
                  <a:lnTo>
                    <a:pt x="0" y="1157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8E58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57160" cy="119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173713" y="3727136"/>
            <a:ext cx="3023042" cy="2286519"/>
          </a:xfrm>
          <a:custGeom>
            <a:avLst/>
            <a:gdLst/>
            <a:ahLst/>
            <a:cxnLst/>
            <a:rect r="r" b="b" t="t" l="l"/>
            <a:pathLst>
              <a:path h="2286519" w="3023042">
                <a:moveTo>
                  <a:pt x="0" y="0"/>
                </a:moveTo>
                <a:lnTo>
                  <a:pt x="3023042" y="0"/>
                </a:lnTo>
                <a:lnTo>
                  <a:pt x="3023042" y="2286519"/>
                </a:lnTo>
                <a:lnTo>
                  <a:pt x="0" y="2286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987540" y="3397393"/>
            <a:ext cx="2919710" cy="2919710"/>
          </a:xfrm>
          <a:custGeom>
            <a:avLst/>
            <a:gdLst/>
            <a:ahLst/>
            <a:cxnLst/>
            <a:rect r="r" b="b" t="t" l="l"/>
            <a:pathLst>
              <a:path h="2919710" w="2919710">
                <a:moveTo>
                  <a:pt x="0" y="0"/>
                </a:moveTo>
                <a:lnTo>
                  <a:pt x="2919710" y="0"/>
                </a:lnTo>
                <a:lnTo>
                  <a:pt x="2919710" y="2919710"/>
                </a:lnTo>
                <a:lnTo>
                  <a:pt x="0" y="2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75771" y="4288633"/>
            <a:ext cx="2760441" cy="1380220"/>
          </a:xfrm>
          <a:custGeom>
            <a:avLst/>
            <a:gdLst/>
            <a:ahLst/>
            <a:cxnLst/>
            <a:rect r="r" b="b" t="t" l="l"/>
            <a:pathLst>
              <a:path h="1380220" w="2760441">
                <a:moveTo>
                  <a:pt x="0" y="0"/>
                </a:moveTo>
                <a:lnTo>
                  <a:pt x="2760441" y="0"/>
                </a:lnTo>
                <a:lnTo>
                  <a:pt x="2760441" y="1380220"/>
                </a:lnTo>
                <a:lnTo>
                  <a:pt x="0" y="13802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638386" y="6710800"/>
            <a:ext cx="4093695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Xử lý ảnh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77687" y="6598193"/>
            <a:ext cx="331662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Học máy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0822" y="6598193"/>
            <a:ext cx="3316626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Kết nối IoT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009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7" y="0"/>
                </a:lnTo>
                <a:lnTo>
                  <a:pt x="10348197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6671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9235" y="3106546"/>
            <a:ext cx="8199423" cy="5083642"/>
          </a:xfrm>
          <a:custGeom>
            <a:avLst/>
            <a:gdLst/>
            <a:ahLst/>
            <a:cxnLst/>
            <a:rect r="r" b="b" t="t" l="l"/>
            <a:pathLst>
              <a:path h="5083642" w="8199423">
                <a:moveTo>
                  <a:pt x="0" y="0"/>
                </a:moveTo>
                <a:lnTo>
                  <a:pt x="8199423" y="0"/>
                </a:lnTo>
                <a:lnTo>
                  <a:pt x="8199423" y="5083642"/>
                </a:lnTo>
                <a:lnTo>
                  <a:pt x="0" y="5083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180" y="418843"/>
            <a:ext cx="1083203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299">
                <a:solidFill>
                  <a:srgbClr val="50665B"/>
                </a:solidFill>
                <a:latin typeface="Canva Sans"/>
              </a:rPr>
              <a:t>XỬ LÝ ẢNH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010" y="3266176"/>
            <a:ext cx="9144881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105">
                <a:solidFill>
                  <a:srgbClr val="728E58"/>
                </a:solidFill>
                <a:latin typeface="Quicksand Light"/>
              </a:rPr>
              <a:t>Sử dụng 2 model xử lý ảnh nhận diện mặt người 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05">
                <a:solidFill>
                  <a:srgbClr val="728E58"/>
                </a:solidFill>
                <a:latin typeface="Quicksand Light"/>
              </a:rPr>
              <a:t>face_detection_yunet_2023mar.onnx: Phát hiện khuôn mặt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05">
                <a:solidFill>
                  <a:srgbClr val="728E58"/>
                </a:solidFill>
                <a:latin typeface="Quicksand Light"/>
              </a:rPr>
              <a:t>face_recognition_sface_2021dec.onnx: Nhận diện khuôn mặt </a:t>
            </a:r>
          </a:p>
          <a:p>
            <a:pPr algn="just">
              <a:lnSpc>
                <a:spcPts val="4900"/>
              </a:lnSpc>
            </a:pPr>
            <a:r>
              <a:rPr lang="en-US" sz="3500" spc="105">
                <a:solidFill>
                  <a:srgbClr val="728E58"/>
                </a:solidFill>
                <a:latin typeface="Quicksand Light"/>
              </a:rPr>
              <a:t>Sử dụng thư viện OpenCV (cv2) trong quá trình xử lý hình ảnh</a:t>
            </a:r>
          </a:p>
          <a:p>
            <a:pPr algn="just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8009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7" y="0"/>
                </a:lnTo>
                <a:lnTo>
                  <a:pt x="10348197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6671" y="-3040578"/>
            <a:ext cx="10348198" cy="9365119"/>
          </a:xfrm>
          <a:custGeom>
            <a:avLst/>
            <a:gdLst/>
            <a:ahLst/>
            <a:cxnLst/>
            <a:rect r="r" b="b" t="t" l="l"/>
            <a:pathLst>
              <a:path h="9365119" w="10348198">
                <a:moveTo>
                  <a:pt x="0" y="0"/>
                </a:moveTo>
                <a:lnTo>
                  <a:pt x="10348198" y="0"/>
                </a:lnTo>
                <a:lnTo>
                  <a:pt x="10348198" y="9365119"/>
                </a:lnTo>
                <a:lnTo>
                  <a:pt x="0" y="93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8065" y="2623348"/>
            <a:ext cx="8491235" cy="6814216"/>
          </a:xfrm>
          <a:custGeom>
            <a:avLst/>
            <a:gdLst/>
            <a:ahLst/>
            <a:cxnLst/>
            <a:rect r="r" b="b" t="t" l="l"/>
            <a:pathLst>
              <a:path h="6814216" w="8491235">
                <a:moveTo>
                  <a:pt x="0" y="0"/>
                </a:moveTo>
                <a:lnTo>
                  <a:pt x="8491235" y="0"/>
                </a:lnTo>
                <a:lnTo>
                  <a:pt x="8491235" y="6814216"/>
                </a:lnTo>
                <a:lnTo>
                  <a:pt x="0" y="681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180" y="418843"/>
            <a:ext cx="1083203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299">
                <a:solidFill>
                  <a:srgbClr val="50665B"/>
                </a:solidFill>
                <a:latin typeface="Canva Sans"/>
              </a:rPr>
              <a:t>HỌC MÁY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0065" y="4489391"/>
            <a:ext cx="660199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105">
                <a:solidFill>
                  <a:srgbClr val="728E58"/>
                </a:solidFill>
                <a:latin typeface="Quicksand"/>
              </a:rPr>
              <a:t>Thực hiện train model phân loại người (nhận diện gương mặt) với mô hình SVM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DAGFLGtyi-I</dc:identifier>
  <dcterms:modified xsi:type="dcterms:W3CDTF">2011-08-01T06:04:30Z</dcterms:modified>
  <cp:revision>1</cp:revision>
  <dc:title>FinalProjectAIOT</dc:title>
</cp:coreProperties>
</file>